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1605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1143000"/>
            <a:ext cx="108813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Noto Sans CJK TC"/>
              </a:rPr>
              <a:t>界 × 吃火的人｜一六四一，大巴六九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057400"/>
            <a:ext cx="103327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FFFFFF"/>
                </a:solidFill>
                <a:latin typeface="Noto Sans CJK TC"/>
              </a:rPr>
              <a:t>越過界線的人：一場衝突有幾種版本？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3200400"/>
            <a:ext cx="9966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E5DAC6"/>
                </a:solidFill>
                <a:latin typeface="Noto Sans CJK TC"/>
              </a:rPr>
              <a:t>國中｜語文 × 社會｜108課綱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794760"/>
            <a:ext cx="9966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  <a:latin typeface="Noto Sans CJK TC"/>
              </a:rPr>
              <a:t>策展教育使用｜來源導向・證據閱讀・保留未知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6035040"/>
            <a:ext cx="10149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E5DAC6"/>
                </a:solidFill>
                <a:latin typeface="Noto Sans CJK TC"/>
              </a:rPr>
              <a:t>主要策展來源：www.ula.tw/exhibitions/jie-x-chi-huo-de-ren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暖身：四句話四種性質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50876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416058"/>
                </a:solidFill>
                <a:latin typeface="Noto Sans CJK TC"/>
              </a:rPr>
              <a:t>史實？解釋？記憶？文學？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2971800"/>
            <a:ext cx="94183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282D2B"/>
                </a:solidFill>
                <a:latin typeface="Noto Sans CJK TC"/>
              </a:rPr>
              <a:t>先不要選你喜歡的版本；先判斷它是哪一種陳述。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事件基線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S02、S03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828800"/>
            <a:ext cx="685800" cy="685800"/>
          </a:xfrm>
          <a:prstGeom prst="ellipse">
            <a:avLst/>
          </a:prstGeom>
          <a:solidFill>
            <a:srgbClr val="9169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123444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416058"/>
                </a:solidFill>
                <a:latin typeface="Noto Sans CJK TC"/>
              </a:rPr>
              <a:t>1638前後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" y="2743200"/>
            <a:ext cx="2011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282D2B"/>
                </a:solidFill>
                <a:latin typeface="Noto Sans CJK TC"/>
              </a:rPr>
              <a:t>公司向東部尋金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00200" y="2139696"/>
            <a:ext cx="2423160" cy="73152"/>
          </a:xfrm>
          <a:prstGeom prst="rect">
            <a:avLst/>
          </a:prstGeom>
          <a:solidFill>
            <a:srgbClr val="E5DAC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023360" y="1828800"/>
            <a:ext cx="685800" cy="685800"/>
          </a:xfrm>
          <a:prstGeom prst="ellipse">
            <a:avLst/>
          </a:prstGeom>
          <a:solidFill>
            <a:srgbClr val="9169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822192" y="123444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416058"/>
                </a:solidFill>
                <a:latin typeface="Noto Sans CJK TC"/>
              </a:rPr>
              <a:t>1641.9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280" y="2743200"/>
            <a:ext cx="2011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282D2B"/>
                </a:solidFill>
                <a:latin typeface="Noto Sans CJK TC"/>
              </a:rPr>
              <a:t>韋塞林與同行者遇害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09160" y="2139696"/>
            <a:ext cx="2423160" cy="73152"/>
          </a:xfrm>
          <a:prstGeom prst="rect">
            <a:avLst/>
          </a:prstGeom>
          <a:solidFill>
            <a:srgbClr val="E5DAC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7132320" y="1828800"/>
            <a:ext cx="685800" cy="685800"/>
          </a:xfrm>
          <a:prstGeom prst="ellipse">
            <a:avLst/>
          </a:prstGeom>
          <a:solidFill>
            <a:srgbClr val="9169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931152" y="123444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416058"/>
                </a:solidFill>
                <a:latin typeface="Noto Sans CJK TC"/>
              </a:rPr>
              <a:t>1642.1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743200"/>
            <a:ext cx="20116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282D2B"/>
                </a:solidFill>
                <a:latin typeface="Noto Sans CJK TC"/>
              </a:rPr>
              <a:t>報復／尋金等脈絡下的遠征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846320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>
                <a:solidFill>
                  <a:srgbClr val="646866"/>
                </a:solidFill>
                <a:latin typeface="Noto Sans CJK TC"/>
              </a:rPr>
              <a:t>「遠征目的」屬解釋層，需要多來源。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SOURCE：六步來源分析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051560"/>
            <a:ext cx="103327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78992" y="1170431"/>
            <a:ext cx="411480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16947"/>
                </a:solidFill>
                <a:latin typeface="Noto Sans CJK T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0200" y="1161288"/>
            <a:ext cx="9436608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誰／什麼機構留下？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194560"/>
            <a:ext cx="103327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8992" y="2313432"/>
            <a:ext cx="411480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16947"/>
                </a:solidFill>
                <a:latin typeface="Noto Sans CJK TC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0200" y="2304288"/>
            <a:ext cx="9436608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何時、在什麼脈絡形成？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337560"/>
            <a:ext cx="103327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78992" y="3456432"/>
            <a:ext cx="411480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16947"/>
                </a:solidFill>
                <a:latin typeface="Noto Sans CJK TC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0200" y="3447288"/>
            <a:ext cx="9436608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最適合回答什麼？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480560"/>
            <a:ext cx="10332720" cy="86868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78992" y="4599432"/>
            <a:ext cx="411480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16947"/>
                </a:solidFill>
                <a:latin typeface="Noto Sans CJK TC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00200" y="4590288"/>
            <a:ext cx="9436608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限制與偏見可能在哪？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史實 vs. 歷史解釋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S02、S03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史實句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「1641年9月韋塞林與同行者遭殺害。」
來源可直接支持。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64807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解釋句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4807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「1642遠征主要是為了展示武力。」
需要證據比較與限定語。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原因不是選一個就結束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S02、S03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4168" y="1371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可能的直接衝突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1828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研究轉譯保留「可能」。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1234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64808" y="1371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67728" y="1371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報復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4808" y="1828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公司對韋塞林遇害的反應。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3520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7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44168" y="3657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尋金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7" y="4114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遠征仍與東部金礦探索相連。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3640" y="3520440"/>
            <a:ext cx="521208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64808" y="365760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16947"/>
                </a:solidFill>
                <a:latin typeface="Noto Sans CJK TC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67728" y="3657600"/>
            <a:ext cx="430682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展示武力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64808" y="4114800"/>
            <a:ext cx="4809744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研究者對行動脈絡的解釋。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名稱也是史料線索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>S04、S06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2688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歷史轉寫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Tammalacouw、Nicabon等
反映記錄語言與轉寫。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64807" y="1554480"/>
            <a:ext cx="480974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416058"/>
                </a:solidFill>
                <a:latin typeface="Noto Sans CJK TC"/>
              </a:rPr>
              <a:t>當代名稱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4807" y="2011680"/>
            <a:ext cx="4809744" cy="359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82D2B"/>
                </a:solidFill>
                <a:latin typeface="Noto Sans CJK TC"/>
              </a:rPr>
              <a:t>Tamalakaw／Tamalrakaw、Likavung
優先尊重當代部落名稱。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雙版本歷史新聞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118872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>
                <a:solidFill>
                  <a:srgbClr val="416058"/>
                </a:solidFill>
                <a:latin typeface="Noto Sans CJK TC"/>
              </a:rPr>
              <a:t>同一事件，寫「報導」＋「證據審查編者註」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05840" y="1965960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188720" y="2057400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51760" y="2057400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報導只寫來源能支持的內容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05840" y="2834639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88720" y="2926079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51760" y="2926079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至少標2個source_id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05840" y="3703320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88720" y="3794759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1760" y="3794759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編者註指出缺席聲音與限制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05840" y="4572000"/>
            <a:ext cx="10149840" cy="658368"/>
          </a:xfrm>
          <a:prstGeom prst="roundRect">
            <a:avLst/>
          </a:prstGeom>
          <a:solidFill>
            <a:srgbClr val="FFFFFF"/>
          </a:solidFill>
          <a:ln>
            <a:solidFill>
              <a:srgbClr val="E5DAC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88720" y="4663440"/>
            <a:ext cx="1463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416058"/>
                </a:solidFill>
                <a:latin typeface="Noto Sans CJK TC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51760" y="4663440"/>
            <a:ext cx="8321040" cy="493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82D2B"/>
                </a:solidFill>
                <a:latin typeface="Noto Sans CJK TC"/>
              </a:rPr>
              <a:t>把「可能」保留成可能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6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4160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37160"/>
            <a:ext cx="10881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TC"/>
              </a:rPr>
              <a:t>出口單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09760" y="1645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Noto Sans CJK TC"/>
              </a:rPr>
              <a:t>國中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46866"/>
                </a:solidFill>
                <a:latin typeface="Noto Sans CJK TC"/>
              </a:rPr>
              <a:t/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0" y="6473952"/>
            <a:ext cx="246888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46866"/>
                </a:solidFill>
                <a:latin typeface="Noto Sans CJK TC"/>
              </a:rPr>
              <a:t>界 × 吃火的人｜策展教育資源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10332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416058"/>
                </a:solidFill>
                <a:latin typeface="Noto Sans CJK TC"/>
              </a:rPr>
              <a:t>這份來源最適合回答 ______，但不適合回答 ______。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2926080"/>
            <a:ext cx="97840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282D2B"/>
                </a:solidFill>
                <a:latin typeface="Noto Sans CJK TC"/>
              </a:rPr>
              <a:t>一份來源不是「好／壞」二分；重點是適用問題與證據限制。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4892040"/>
            <a:ext cx="9784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916947"/>
                </a:solidFill>
                <a:latin typeface="Noto Sans CJK TC"/>
              </a:rPr>
              <a:t>把『不知道』保留下來，也是一種負責任的歷史學習。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