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25880"/>
            <a:ext cx="10789920" cy="7315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4400" b="1">
                <a:solidFill>
                  <a:srgbClr val="684936"/>
                </a:solidFill>
                <a:latin typeface="Microsoft JhengHei"/>
              </a:rPr>
              <a:t>沒有聲音的人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2240280"/>
            <a:ext cx="9966960" cy="6400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400" b="0">
                <a:solidFill>
                  <a:srgbClr val="82372D"/>
                </a:solidFill>
                <a:latin typeface="Microsoft JhengHei"/>
              </a:rPr>
              <a:t>語文學習領域＋社會領域｜三階段策展教育資源包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429000"/>
            <a:ext cx="8503920" cy="8229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400" b="0">
                <a:solidFill>
                  <a:srgbClr val="282828"/>
                </a:solidFill>
                <a:latin typeface="Microsoft JhengHei"/>
              </a:rPr>
              <a:t>核心問題：歷史是怎麼被說出來的？當有些人沒有留下文字，我們還能怎麼理解過去？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49039" y="5303520"/>
            <a:ext cx="4754880" cy="3657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1800" b="1">
                <a:solidFill>
                  <a:srgbClr val="537E6F"/>
                </a:solidFill>
                <a:latin typeface="Microsoft JhengHei"/>
              </a:rPr>
              <a:t>國小高年級｜國中｜高中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多模態素材系統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為理解服務，不做裝飾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508760"/>
            <a:ext cx="19202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時間軸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看順序與差異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71800" y="1508760"/>
            <a:ext cx="19202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地圖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建立空間脈絡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257800" y="1508760"/>
            <a:ext cx="19202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來源卡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辨識來源性質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43800" y="1508760"/>
            <a:ext cx="19202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823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82372D"/>
                </a:solidFill>
                <a:latin typeface="Microsoft JhengHei"/>
              </a:rPr>
              <a:t>流程圖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理解史料如何形成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829800" y="1508760"/>
            <a:ext cx="19202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6849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684936"/>
                </a:solidFill>
                <a:latin typeface="Microsoft JhengHei"/>
              </a:rPr>
              <a:t>策展模板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完成表現任務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669280"/>
            <a:ext cx="10515600" cy="3657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1800" b="1">
                <a:solidFill>
                  <a:srgbClr val="684936"/>
                </a:solidFill>
                <a:latin typeface="Microsoft JhengHei"/>
              </a:rPr>
              <a:t>所有圖像需有來源／圖說／alt text；生成或重繪圖只作為示意。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評量設計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每一題都連回來源、課綱與學習目標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463040"/>
            <a:ext cx="3108960" cy="34747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國小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出口單</a:t>
            </a:r>
            <a:br/>
            <a:r>
              <a:t>證據分類</a:t>
            </a:r>
            <a:br/>
            <a:r>
              <a:t>圖卡＋短文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1463040"/>
            <a:ext cx="3108960" cy="34747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國中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來源分析</a:t>
            </a:r>
            <a:br/>
            <a:r>
              <a:t>句子分類</a:t>
            </a:r>
            <a:br/>
            <a:r>
              <a:t>歷史新聞改寫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0" y="1463040"/>
            <a:ext cx="3108960" cy="34747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高中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史料資料卡</a:t>
            </a:r>
            <a:br/>
            <a:r>
              <a:t>證據限制表</a:t>
            </a:r>
            <a:br/>
            <a:r>
              <a:t>微型策展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577840"/>
            <a:ext cx="10241280" cy="4572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100" b="1">
                <a:solidFill>
                  <a:srgbClr val="82372D"/>
                </a:solidFill>
                <a:latin typeface="Microsoft JhengHei"/>
              </a:rPr>
              <a:t>Rubric 共通準則：證據、推理、表達、倫理／尊重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策展現場導入建議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可搭配展覽、導覽或校外教學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325880"/>
            <a:ext cx="3291840" cy="43891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展前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以一張來源卡引起問題：</a:t>
            </a:r>
            <a:br/>
            <a:r>
              <a:t>誰在說話？</a:t>
            </a:r>
            <a:br/>
            <a:r>
              <a:t>誰沒有被記錄？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60" y="1325880"/>
            <a:ext cx="3291840" cy="43891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展中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讓學生帶著問題看展：</a:t>
            </a:r>
            <a:br/>
            <a:r>
              <a:t>找一個證據</a:t>
            </a:r>
            <a:br/>
            <a:r>
              <a:t>找一個未知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38160" y="1325880"/>
            <a:ext cx="3291840" cy="43891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展後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完成圖卡、新聞或微型策展，回到證據與倫理。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QA 結果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自我檢核、評分與修正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371600"/>
            <a:ext cx="3657600" cy="11887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4800" b="1">
                <a:solidFill>
                  <a:srgbClr val="82372D"/>
                </a:solidFill>
                <a:latin typeface="Microsoft JhengHei"/>
              </a:rPr>
              <a:t>96 / 100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37760" y="1325880"/>
            <a:ext cx="6126480" cy="32004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通過項目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來源邊界、課綱對齊、學生版答案隔離、Rubric、評量有效性、多模態來源治理、族群敘事安全、檔案交付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5074920"/>
            <a:ext cx="10058400" cy="6400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200" b="1">
                <a:solidFill>
                  <a:srgbClr val="684936"/>
                </a:solidFill>
                <a:latin typeface="Microsoft JhengHei"/>
              </a:rPr>
              <a:t>正式公開前建議：策展團隊逐節核對 49 個閱讀節點的 source mapping。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完整交付內容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可供策展團隊、教師與設計師分工使用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325880"/>
            <a:ext cx="3291840" cy="43891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教師與學生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三階段教案</a:t>
            </a:r>
            <a:br/>
            <a:r>
              <a:t>學生教材</a:t>
            </a:r>
            <a:br/>
            <a:r>
              <a:t>學習單</a:t>
            </a:r>
            <a:br/>
            <a:r>
              <a:t>教師答案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325880"/>
            <a:ext cx="3291840" cy="43891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評量與課綱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題庫 XLSX</a:t>
            </a:r>
            <a:br/>
            <a:r>
              <a:t>雙向細目</a:t>
            </a:r>
            <a:br/>
            <a:r>
              <a:t>Rubric</a:t>
            </a:r>
            <a:br/>
            <a:r>
              <a:t>108 課綱對照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92440" y="1325880"/>
            <a:ext cx="3291840" cy="43891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策展素材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投影片</a:t>
            </a:r>
            <a:br/>
            <a:r>
              <a:t>多模態規格</a:t>
            </a:r>
            <a:br/>
            <a:r>
              <a:t>來源與授權</a:t>
            </a:r>
            <a:br/>
            <a:r>
              <a:t>QA 報告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核心結論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歷史教育不是填補所有沉默，而是誠實標示我們如何知道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10149840" cy="10972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3400" b="1">
                <a:solidFill>
                  <a:srgbClr val="684936"/>
                </a:solidFill>
                <a:latin typeface="Microsoft JhengHei"/>
              </a:rPr>
              <a:t>找證據 → 判讀來源 → 評估證據 → 建構有界線的歷史敘述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3749039"/>
            <a:ext cx="9235440" cy="7315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600" b="0">
                <a:solidFill>
                  <a:srgbClr val="82372D"/>
                </a:solidFill>
                <a:latin typeface="Microsoft JhengHei"/>
              </a:rPr>
              <a:t>讓學生看見：歷史不是只有答案，也有來源、權力、沉默與責任。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策展教育設計主軸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同一策展來源，三種能力進階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17320"/>
            <a:ext cx="32918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找證據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國小高年級</a:t>
            </a:r>
            <a:br/>
            <a:r>
              <a:t>觀察來源卡、分辨資料與推測，完成證據小偵探圖卡。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417320"/>
            <a:ext cx="32918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判讀來源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國中</a:t>
            </a:r>
            <a:br/>
            <a:r>
              <a:t>比較多種文本，區分史實、觀點、推論與歷史解釋。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38160" y="1417320"/>
            <a:ext cx="3291840" cy="35661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建構有界線的歷史敘述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高中</a:t>
            </a:r>
            <a:br/>
            <a:r>
              <a:t>評估證據適切性，完成有來源與倫理標記的微型策展。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5532120"/>
            <a:ext cx="9784080" cy="4114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200" b="1">
                <a:solidFill>
                  <a:srgbClr val="82372D"/>
                </a:solidFill>
                <a:latin typeface="Microsoft JhengHei"/>
              </a:rPr>
              <a:t>能力進階：觀察 → 比較 → 分析 → 評鑑 → 策展表達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內容治理：四類內容不能混用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策展用教材的品質閘門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508760"/>
            <a:ext cx="2331720" cy="30175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可確認事實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FACT</a:t>
            </a:r>
            <a:br/>
            <a:r>
              <a:t>需有來源支持</a:t>
            </a:r>
            <a:br/>
            <a:r>
              <a:t>不可硬寫成唯一答案。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11879" y="1508760"/>
            <a:ext cx="2331720" cy="30175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來源說法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SOURCE CLAIM</a:t>
            </a:r>
            <a:br/>
            <a:r>
              <a:t>標示誰說的</a:t>
            </a:r>
            <a:br/>
            <a:r>
              <a:t>不可硬寫成唯一答案。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508760"/>
            <a:ext cx="2331720" cy="30175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策展詮釋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INTERPRETATION</a:t>
            </a:r>
            <a:br/>
            <a:r>
              <a:t>標示為詮釋</a:t>
            </a:r>
            <a:br/>
            <a:r>
              <a:t>不可硬寫成唯一答案。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89719" y="1508760"/>
            <a:ext cx="2331720" cy="30175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823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82372D"/>
                </a:solidFill>
                <a:latin typeface="Microsoft JhengHei"/>
              </a:rPr>
              <a:t>未知／待查證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UNKNOWN</a:t>
            </a:r>
            <a:br/>
            <a:r>
              <a:t>保留問題</a:t>
            </a:r>
            <a:br/>
            <a:r>
              <a:t>不可硬寫成唯一答案。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5212080"/>
            <a:ext cx="10332720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200" b="1">
                <a:solidFill>
                  <a:srgbClr val="684936"/>
                </a:solidFill>
                <a:latin typeface="Microsoft JhengHei"/>
              </a:rPr>
              <a:t>本包不把未完整讀取或來源衝突的資訊寫成確定史實。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國小高年級｜歷史偵探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一件事為什麼有不同說法？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325880"/>
            <a:ext cx="2834640" cy="4297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第1節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來源觀察：</a:t>
            </a:r>
            <a:br/>
            <a:r>
              <a:t>我看到什麼？</a:t>
            </a:r>
            <a:br/>
            <a:r>
              <a:t>我推測什麼？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94760" y="1325880"/>
            <a:ext cx="2834640" cy="4297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第2節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比較說法：</a:t>
            </a:r>
            <a:br/>
            <a:r>
              <a:t>相同在哪裡？</a:t>
            </a:r>
            <a:br/>
            <a:r>
              <a:t>不同在哪裡？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12280" y="1325880"/>
            <a:ext cx="2834640" cy="4297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第3節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證據圖卡：</a:t>
            </a:r>
            <a:br/>
            <a:r>
              <a:t>我的主張</a:t>
            </a:r>
            <a:br/>
            <a:r>
              <a:t>我的證據</a:t>
            </a:r>
            <a:br/>
            <a:r>
              <a:t>我還不確定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29800" y="2194560"/>
            <a:ext cx="1645920" cy="1371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200" b="1">
                <a:solidFill>
                  <a:srgbClr val="82372D"/>
                </a:solidFill>
                <a:latin typeface="Microsoft JhengHei"/>
              </a:rPr>
              <a:t>產出</a:t>
            </a:r>
            <a:br/>
            <a:r>
              <a:rPr sz="2200" b="1">
                <a:solidFill>
                  <a:srgbClr val="82372D"/>
                </a:solidFill>
                <a:latin typeface="Microsoft JhengHei"/>
              </a:rPr>
              <a:t>短文</a:t>
            </a:r>
            <a:br/>
            <a:r>
              <a:rPr sz="2200" b="1">
                <a:solidFill>
                  <a:srgbClr val="82372D"/>
                </a:solidFill>
                <a:latin typeface="Microsoft JhengHei"/>
              </a:rPr>
              <a:t>120–180字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國小學生任務：證據小偵探圖卡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從『我覺得』轉為『我根據……』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463040"/>
            <a:ext cx="10149840" cy="10058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我的主張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我認為這件事可以這樣說……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880360"/>
            <a:ext cx="10149840" cy="10058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我的證據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我使用的資料是……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297680"/>
            <a:ext cx="10149840" cy="10058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823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82372D"/>
                </a:solidFill>
                <a:latin typeface="Microsoft JhengHei"/>
              </a:rPr>
              <a:t>還不確定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資料沒有說清楚的是……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14984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1700" b="1">
                <a:solidFill>
                  <a:srgbClr val="684936"/>
                </a:solidFill>
                <a:latin typeface="Microsoft JhengHei"/>
              </a:rPr>
              <a:t>教師評分重點：事實／推測區分、證據使用、表達清楚、尊重與理解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國中｜誰留下歷史？誰沒有被留下？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從閱讀展覽進入史料判讀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371600"/>
            <a:ext cx="256032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來源類型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策展敘述</a:t>
            </a:r>
            <a:br/>
            <a:r>
              <a:t>行政紀錄</a:t>
            </a:r>
            <a:br/>
            <a:r>
              <a:t>地圖／圖像</a:t>
            </a:r>
            <a:br/>
            <a:r>
              <a:t>文學敘事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11880" y="1371600"/>
            <a:ext cx="256032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分類能力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事實</a:t>
            </a:r>
            <a:br/>
            <a:r>
              <a:t>來源觀點</a:t>
            </a:r>
            <a:br/>
            <a:r>
              <a:t>推論</a:t>
            </a:r>
            <a:br/>
            <a:r>
              <a:t>歷史解釋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371600"/>
            <a:ext cx="256032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比較問題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誰寫的？</a:t>
            </a:r>
            <a:br/>
            <a:r>
              <a:t>寫給誰？</a:t>
            </a:r>
            <a:br/>
            <a:r>
              <a:t>留下誰？</a:t>
            </a:r>
            <a:br/>
            <a:r>
              <a:t>缺席誰？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81160" y="1371600"/>
            <a:ext cx="219456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823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82372D"/>
                </a:solidFill>
                <a:latin typeface="Microsoft JhengHei"/>
              </a:rPr>
              <a:t>總結任務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歷史新聞改寫</a:t>
            </a:r>
            <a:br/>
            <a:r>
              <a:t>400–600字</a:t>
            </a:r>
            <a:br/>
            <a:r>
              <a:t>含來源標記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國中課堂流程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三節課完整閉環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508760"/>
            <a:ext cx="3108960" cy="34747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第 1 節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來源不是單一聲音</a:t>
            </a:r>
            <a:br/>
            <a:br/>
            <a:r>
              <a:t>產出：來源分析表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17720" y="1508760"/>
            <a:ext cx="3108960" cy="34747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第 2 節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多文本比較</a:t>
            </a:r>
            <a:br/>
            <a:br/>
            <a:r>
              <a:t>產出：相同／差異／可能原因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21040" y="1508760"/>
            <a:ext cx="3108960" cy="347472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第 3 節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新聞改寫與互評</a:t>
            </a:r>
            <a:br/>
            <a:br/>
            <a:r>
              <a:t>產出：修正限定語與證據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623560"/>
            <a:ext cx="10241280" cy="4572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200" b="1">
                <a:solidFill>
                  <a:srgbClr val="82372D"/>
                </a:solidFill>
                <a:latin typeface="Microsoft JhengHei"/>
              </a:rPr>
              <a:t>關鍵轉變：文本理解 → 來源判讀 → 有證據的歷史寫作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高中｜誰有資格說歷史？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史料、沉默與歷史敘述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25880"/>
            <a:ext cx="274320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史料生成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誰留下？</a:t>
            </a:r>
            <a:br/>
            <a:r>
              <a:t>為何留下？</a:t>
            </a:r>
            <a:br/>
            <a:r>
              <a:t>保存了什麼？</a:t>
            </a:r>
            <a:br/>
            <a:r>
              <a:t>遮蔽了什麼？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1325880"/>
            <a:ext cx="274320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證據適切性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能支持什麼？</a:t>
            </a:r>
            <a:br/>
            <a:r>
              <a:t>不能支持什麼？</a:t>
            </a:r>
            <a:br/>
            <a:r>
              <a:t>限制在哪裡？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325880"/>
            <a:ext cx="2743200" cy="42062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策展倫理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如何呈現沉默？</a:t>
            </a:r>
            <a:br/>
            <a:r>
              <a:t>如何避免代言？</a:t>
            </a:r>
            <a:br/>
            <a:r>
              <a:t>如何標示未知？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55480" y="2011680"/>
            <a:ext cx="1828800" cy="2011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ctr"/>
            <a:r>
              <a:rPr sz="2400" b="1">
                <a:solidFill>
                  <a:srgbClr val="82372D"/>
                </a:solidFill>
                <a:latin typeface="Microsoft JhengHei"/>
              </a:rPr>
              <a:t>成果</a:t>
            </a:r>
            <a:br/>
            <a:r>
              <a:rPr sz="2400" b="1">
                <a:solidFill>
                  <a:srgbClr val="82372D"/>
                </a:solidFill>
                <a:latin typeface="Microsoft JhengHei"/>
              </a:rPr>
              <a:t>微型策展</a:t>
            </a:r>
            <a:br/>
            <a:r>
              <a:rPr sz="2400" b="1">
                <a:solidFill>
                  <a:srgbClr val="82372D"/>
                </a:solidFill>
                <a:latin typeface="Microsoft JhengHei"/>
              </a:rPr>
              <a:t>提案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502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3000" b="1">
                <a:solidFill>
                  <a:srgbClr val="684936"/>
                </a:solidFill>
                <a:latin typeface="Microsoft JhengHei"/>
              </a:rPr>
              <a:t>高中微型策展卡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868680"/>
            <a:ext cx="10515600" cy="3200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1400" b="0">
                <a:solidFill>
                  <a:srgbClr val="696969"/>
                </a:solidFill>
                <a:latin typeface="Microsoft JhengHei"/>
              </a:rPr>
              <a:t>每張卡都必須標示證據界線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446520"/>
            <a:ext cx="777240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r>
              <a:rPr sz="900" b="0">
                <a:solidFill>
                  <a:srgbClr val="696969"/>
                </a:solidFill>
                <a:latin typeface="Microsoft JhengHei"/>
              </a:rPr>
              <a:t>《沒有聲音的人》跨領域策展教育資源包 v1.0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46520"/>
            <a:ext cx="548640" cy="2286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 algn="r"/>
            <a:r>
              <a:rPr sz="900" b="0">
                <a:solidFill>
                  <a:srgbClr val="696969"/>
                </a:solidFill>
                <a:latin typeface="Microsoft JhengHei"/>
              </a:rPr>
              <a:t>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371600"/>
            <a:ext cx="4846320" cy="1508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537E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537E6F"/>
                </a:solidFill>
                <a:latin typeface="Microsoft JhengHei"/>
              </a:rPr>
              <a:t>可確認事實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來源直接支持的內容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1371600"/>
            <a:ext cx="4846320" cy="1508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C49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C4934B"/>
                </a:solidFill>
                <a:latin typeface="Microsoft JhengHei"/>
              </a:rPr>
              <a:t>來源說法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誰說的、何時說的、為何說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3429000"/>
            <a:ext cx="4846320" cy="1508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60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4B6082"/>
                </a:solidFill>
                <a:latin typeface="Microsoft JhengHei"/>
              </a:rPr>
              <a:t>我們的解釋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小組根據證據提出的判斷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3429000"/>
            <a:ext cx="4846320" cy="150876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823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rIns="137160" tIns="109728" bIns="91440"/>
          <a:lstStyle/>
          <a:p>
            <a:pPr algn="ctr"/>
            <a:r>
              <a:rPr sz="2000" b="1">
                <a:solidFill>
                  <a:srgbClr val="82372D"/>
                </a:solidFill>
                <a:latin typeface="Microsoft JhengHei"/>
              </a:rPr>
              <a:t>仍未知</a:t>
            </a:r>
          </a:p>
          <a:p>
            <a:pPr>
              <a:defRPr sz="1400">
                <a:solidFill>
                  <a:srgbClr val="282828"/>
                </a:solidFill>
                <a:latin typeface="Microsoft JhengHei"/>
              </a:defRPr>
            </a:pPr>
            <a:r>
              <a:t>目前證據不足，不硬填答案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